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5143500" cx="9144000"/>
  <p:notesSz cx="6858000" cy="9144000"/>
  <p:embeddedFontLst>
    <p:embeddedFont>
      <p:font typeface="Varela Round"/>
      <p:regular r:id="rId8"/>
    </p:embeddedFont>
    <p:embeddedFont>
      <p:font typeface="Permanent Marker"/>
      <p:regular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4D3879C7-C69F-4207-9796-B5C37A643CC0}">
  <a:tblStyle styleId="{4D3879C7-C69F-4207-9796-B5C37A643CC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font" Target="fonts/PermanentMarker-regular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VarelaRound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40b5543331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40b5543331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ww.canva.com/" TargetMode="External"/><Relationship Id="rId4" Type="http://schemas.openxmlformats.org/officeDocument/2006/relationships/hyperlink" Target="https://www.adobe.com/products/indesign.html" TargetMode="External"/><Relationship Id="rId5" Type="http://schemas.openxmlformats.org/officeDocument/2006/relationships/hyperlink" Target="https://www.microsoft.com/en-gb/microsoft-365/p/publisher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0" y="467550"/>
            <a:ext cx="6396900" cy="25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Varela Round"/>
                <a:ea typeface="Varela Round"/>
                <a:cs typeface="Varela Round"/>
                <a:sym typeface="Varela Round"/>
              </a:rPr>
              <a:t>Important information</a:t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</a:rPr>
              <a:t>Desktop publishing emerged in the 1980s, when personal computers and affordable software made it possible for people to produce professional-looking documents.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</a:rPr>
              <a:t>Desktop publishing is now used in a wide range of industries, from journalism to marketing.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</a:rPr>
              <a:t>The use of desktop publishing software has made it easier and more cost-effective to produce printed materials such as books, magazines, and flyers.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>
                <a:solidFill>
                  <a:schemeClr val="dk1"/>
                </a:solidFill>
                <a:highlight>
                  <a:srgbClr val="FFFFFF"/>
                </a:highlight>
              </a:rPr>
              <a:t>Desktop Publishing Techniques:</a:t>
            </a:r>
            <a:endParaRPr sz="12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>
                <a:solidFill>
                  <a:schemeClr val="dk1"/>
                </a:solidFill>
                <a:highlight>
                  <a:srgbClr val="FFFFFF"/>
                </a:highlight>
              </a:rPr>
              <a:t> Inserting and formatting text</a:t>
            </a:r>
            <a:endParaRPr sz="12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>
                <a:solidFill>
                  <a:schemeClr val="dk1"/>
                </a:solidFill>
                <a:highlight>
                  <a:srgbClr val="FFFFFF"/>
                </a:highlight>
              </a:rPr>
              <a:t> Inserting and formatting images</a:t>
            </a:r>
            <a:endParaRPr sz="12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>
                <a:solidFill>
                  <a:schemeClr val="dk1"/>
                </a:solidFill>
                <a:highlight>
                  <a:srgbClr val="FFFFFF"/>
                </a:highlight>
              </a:rPr>
              <a:t> Using templates</a:t>
            </a:r>
            <a:endParaRPr sz="12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>
                <a:solidFill>
                  <a:schemeClr val="dk1"/>
                </a:solidFill>
                <a:highlight>
                  <a:srgbClr val="FFFFFF"/>
                </a:highlight>
              </a:rPr>
              <a:t> Using basic design principles (e.g. balance, contrast, white space)</a:t>
            </a:r>
            <a:endParaRPr sz="12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>
                <a:solidFill>
                  <a:schemeClr val="dk1"/>
                </a:solidFill>
                <a:highlight>
                  <a:srgbClr val="FFFFFF"/>
                </a:highlight>
              </a:rPr>
              <a:t>Types of Desktop Publishing Documents:</a:t>
            </a:r>
            <a:endParaRPr sz="12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highlight>
                  <a:srgbClr val="FFFFFF"/>
                </a:highlight>
              </a:rPr>
              <a:t> Posters,  Flyers, Newsletter, Invitations, Cards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55" name="Google Shape;55;p13"/>
          <p:cNvSpPr/>
          <p:nvPr/>
        </p:nvSpPr>
        <p:spPr>
          <a:xfrm>
            <a:off x="-17500" y="5750"/>
            <a:ext cx="6498000" cy="3498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latin typeface="Permanent Marker"/>
                <a:ea typeface="Permanent Marker"/>
                <a:cs typeface="Permanent Marker"/>
                <a:sym typeface="Permanent Marker"/>
              </a:rPr>
              <a:t>COMPUTING (DESKTOP </a:t>
            </a:r>
            <a:r>
              <a:rPr b="1" lang="en-GB">
                <a:latin typeface="Permanent Marker"/>
                <a:ea typeface="Permanent Marker"/>
                <a:cs typeface="Permanent Marker"/>
                <a:sym typeface="Permanent Marker"/>
              </a:rPr>
              <a:t>PUBLISHING</a:t>
            </a:r>
            <a:r>
              <a:rPr b="1" lang="en-GB">
                <a:latin typeface="Permanent Marker"/>
                <a:ea typeface="Permanent Marker"/>
                <a:cs typeface="Permanent Marker"/>
                <a:sym typeface="Permanent Marker"/>
              </a:rPr>
              <a:t>)</a:t>
            </a:r>
            <a:endParaRPr b="1">
              <a:latin typeface="Permanent Marker"/>
              <a:ea typeface="Permanent Marker"/>
              <a:cs typeface="Permanent Marker"/>
              <a:sym typeface="Permanent Marker"/>
            </a:endParaRPr>
          </a:p>
        </p:txBody>
      </p:sp>
      <p:graphicFrame>
        <p:nvGraphicFramePr>
          <p:cNvPr id="56" name="Google Shape;56;p13"/>
          <p:cNvGraphicFramePr/>
          <p:nvPr/>
        </p:nvGraphicFramePr>
        <p:xfrm>
          <a:off x="6669175" y="-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{4D3879C7-C69F-4207-9796-B5C37A643CC0}</a:tableStyleId>
              </a:tblPr>
              <a:tblGrid>
                <a:gridCol w="2474825"/>
              </a:tblGrid>
              <a:tr h="4850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latin typeface="Permanent Marker"/>
                          <a:ea typeface="Permanent Marker"/>
                          <a:cs typeface="Permanent Marker"/>
                          <a:sym typeface="Permanent Marker"/>
                        </a:rPr>
                        <a:t>Key Vocabulary</a:t>
                      </a:r>
                      <a:endParaRPr b="1">
                        <a:latin typeface="Permanent Marker"/>
                        <a:ea typeface="Permanent Marker"/>
                        <a:cs typeface="Permanent Marker"/>
                        <a:sym typeface="Permanent Marker"/>
                      </a:endParaRPr>
                    </a:p>
                  </a:txBody>
                  <a:tcPr marT="91425" marB="91425" marR="91425" marL="91425">
                    <a:solidFill>
                      <a:srgbClr val="D9D2E9"/>
                    </a:solidFill>
                  </a:tcPr>
                </a:tc>
              </a:tr>
              <a:tr h="582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3B3B3B"/>
                          </a:solidFill>
                          <a:highlight>
                            <a:srgbClr val="FFFFFF"/>
                          </a:highlight>
                        </a:rPr>
                        <a:t>Desktop publishing: The creation of visual content using software on a computer.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82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3B3B3B"/>
                          </a:solidFill>
                          <a:highlight>
                            <a:srgbClr val="FFFFFF"/>
                          </a:highlight>
                        </a:rPr>
                        <a:t>Layout: The arrangement of text and graphics on a page.</a:t>
                      </a:r>
                      <a:endParaRPr sz="1200">
                        <a:solidFill>
                          <a:srgbClr val="3B3B3B"/>
                        </a:solidFill>
                        <a:highlight>
                          <a:srgbClr val="FFFFFF"/>
                        </a:highlight>
                      </a:endParaRPr>
                    </a:p>
                  </a:txBody>
                  <a:tcPr marT="91425" marB="91425" marR="91425" marL="91425"/>
                </a:tc>
              </a:tr>
              <a:tr h="582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3B3B3B"/>
                          </a:solidFill>
                          <a:highlight>
                            <a:srgbClr val="FFFFFF"/>
                          </a:highlight>
                        </a:rPr>
                        <a:t>Template: A pre-designed layout that can be used as a starting point for creating a new document.</a:t>
                      </a:r>
                      <a:endParaRPr sz="1200">
                        <a:solidFill>
                          <a:srgbClr val="3B3B3B"/>
                        </a:solidFill>
                        <a:highlight>
                          <a:srgbClr val="FFFFFF"/>
                        </a:highlight>
                      </a:endParaRPr>
                    </a:p>
                  </a:txBody>
                  <a:tcPr marT="91425" marB="91425" marR="91425" marL="91425"/>
                </a:tc>
              </a:tr>
              <a:tr h="582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3B3B3B"/>
                          </a:solidFill>
                          <a:highlight>
                            <a:srgbClr val="FFFFFF"/>
                          </a:highlight>
                        </a:rPr>
                        <a:t>Font: The style of lettering used in a document.</a:t>
                      </a:r>
                      <a:endParaRPr sz="1200">
                        <a:solidFill>
                          <a:srgbClr val="3B3B3B"/>
                        </a:solidFill>
                        <a:highlight>
                          <a:srgbClr val="FFFFFF"/>
                        </a:highlight>
                      </a:endParaRPr>
                    </a:p>
                  </a:txBody>
                  <a:tcPr marT="91425" marB="91425" marR="91425" marL="91425"/>
                </a:tc>
              </a:tr>
              <a:tr h="582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3B3B3B"/>
                          </a:solidFill>
                          <a:highlight>
                            <a:srgbClr val="FFFFFF"/>
                          </a:highlight>
                        </a:rPr>
                        <a:t>Graphics: Images or visual representations of data</a:t>
                      </a:r>
                      <a:endParaRPr sz="1200">
                        <a:solidFill>
                          <a:srgbClr val="3B3B3B"/>
                        </a:solidFill>
                        <a:highlight>
                          <a:srgbClr val="FFFFFF"/>
                        </a:highlight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57" name="Google Shape;57;p13"/>
          <p:cNvSpPr txBox="1"/>
          <p:nvPr/>
        </p:nvSpPr>
        <p:spPr>
          <a:xfrm>
            <a:off x="0" y="2699825"/>
            <a:ext cx="6396900" cy="11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Questions to think about</a:t>
            </a:r>
            <a:endParaRPr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-GB" sz="1200">
                <a:solidFill>
                  <a:srgbClr val="3B3B3B"/>
                </a:solidFill>
                <a:highlight>
                  <a:srgbClr val="FFFFFF"/>
                </a:highlight>
              </a:rPr>
              <a:t>What is desktop publishing?</a:t>
            </a:r>
            <a:endParaRPr sz="1200">
              <a:solidFill>
                <a:srgbClr val="3B3B3B"/>
              </a:solidFill>
              <a:highlight>
                <a:srgbClr val="FFFFFF"/>
              </a:highlight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-GB" sz="1200">
                <a:solidFill>
                  <a:srgbClr val="3B3B3B"/>
                </a:solidFill>
                <a:highlight>
                  <a:srgbClr val="FFFFFF"/>
                </a:highlight>
              </a:rPr>
              <a:t>What are some examples of desktop publishing documents?</a:t>
            </a:r>
            <a:endParaRPr sz="1200">
              <a:solidFill>
                <a:srgbClr val="3B3B3B"/>
              </a:solidFill>
              <a:highlight>
                <a:srgbClr val="FFFFFF"/>
              </a:highlight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-GB" sz="1200">
                <a:solidFill>
                  <a:srgbClr val="3B3B3B"/>
                </a:solidFill>
                <a:highlight>
                  <a:srgbClr val="FFFFFF"/>
                </a:highlight>
              </a:rPr>
              <a:t>What are some desktop publishing techniques?</a:t>
            </a:r>
            <a:endParaRPr sz="1200">
              <a:solidFill>
                <a:srgbClr val="3B3B3B"/>
              </a:solidFill>
              <a:highlight>
                <a:srgbClr val="FFFFFF"/>
              </a:highlight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-GB" sz="1200">
                <a:solidFill>
                  <a:srgbClr val="3B3B3B"/>
                </a:solidFill>
                <a:highlight>
                  <a:srgbClr val="FFFFFF"/>
                </a:highlight>
              </a:rPr>
              <a:t>How can you use design principles in desktop publishing?</a:t>
            </a:r>
            <a:endParaRPr sz="1200">
              <a:solidFill>
                <a:srgbClr val="3B3B3B"/>
              </a:solidFill>
              <a:highlight>
                <a:srgbClr val="FFFFFF"/>
              </a:highlight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-GB" sz="1200">
                <a:solidFill>
                  <a:srgbClr val="3B3B3B"/>
                </a:solidFill>
                <a:highlight>
                  <a:srgbClr val="FFFFFF"/>
                </a:highlight>
              </a:rPr>
              <a:t>What are templates and how can you use them in desktop publishing?</a:t>
            </a:r>
            <a:endParaRPr sz="1200"/>
          </a:p>
        </p:txBody>
      </p:sp>
      <p:sp>
        <p:nvSpPr>
          <p:cNvPr id="58" name="Google Shape;58;p13"/>
          <p:cNvSpPr txBox="1"/>
          <p:nvPr/>
        </p:nvSpPr>
        <p:spPr>
          <a:xfrm>
            <a:off x="5183100" y="3942900"/>
            <a:ext cx="3960900" cy="1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/>
              <a:t>Important Websites</a:t>
            </a:r>
            <a:r>
              <a:rPr lang="en-GB" sz="1100"/>
              <a:t>: </a:t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>
                <a:solidFill>
                  <a:srgbClr val="3B3B3B"/>
                </a:solidFill>
                <a:highlight>
                  <a:srgbClr val="FFFFFF"/>
                </a:highlight>
              </a:rPr>
              <a:t>1. Canva - </a:t>
            </a:r>
            <a:r>
              <a:rPr lang="en-GB" sz="1100" u="sng">
                <a:solidFill>
                  <a:schemeClr val="hlink"/>
                </a:solidFill>
                <a:highlight>
                  <a:srgbClr val="FFFFFF"/>
                </a:highlight>
                <a:hlinkClick r:id="rId3"/>
              </a:rPr>
              <a:t>https://www.canva.com/</a:t>
            </a:r>
            <a:endParaRPr sz="1100">
              <a:solidFill>
                <a:srgbClr val="3B3B3B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>
                <a:solidFill>
                  <a:srgbClr val="3B3B3B"/>
                </a:solidFill>
                <a:highlight>
                  <a:srgbClr val="FFFFFF"/>
                </a:highlight>
              </a:rPr>
              <a:t>2. Adobe InDesign - </a:t>
            </a:r>
            <a:r>
              <a:rPr lang="en-GB" sz="1100" u="sng">
                <a:solidFill>
                  <a:schemeClr val="hlink"/>
                </a:solidFill>
                <a:highlight>
                  <a:srgbClr val="FFFFFF"/>
                </a:highlight>
                <a:hlinkClick r:id="rId4"/>
              </a:rPr>
              <a:t>https://www.adobe.com/products/indesign.html</a:t>
            </a:r>
            <a:endParaRPr sz="1100">
              <a:solidFill>
                <a:srgbClr val="3B3B3B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rgbClr val="3B3B3B"/>
                </a:solidFill>
                <a:highlight>
                  <a:srgbClr val="FFFFFF"/>
                </a:highlight>
              </a:rPr>
              <a:t>3. Publisher by Microsoft - </a:t>
            </a:r>
            <a:r>
              <a:rPr lang="en-GB" sz="1100" u="sng">
                <a:solidFill>
                  <a:schemeClr val="hlink"/>
                </a:solidFill>
                <a:highlight>
                  <a:srgbClr val="FFFFFF"/>
                </a:highlight>
                <a:hlinkClick r:id="rId5"/>
              </a:rPr>
              <a:t>https://www.microsoft.com/en-gb/microsoft-365/p/publisher</a:t>
            </a:r>
            <a:endParaRPr sz="11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