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Varela Round" panose="020B0604020202020204" charset="-79"/>
      <p:regular r:id="rId4"/>
    </p:embeddedFont>
    <p:embeddedFont>
      <p:font typeface="Permanent Marker" panose="020B0604020202020204" charset="0"/>
      <p:regular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524D056-9454-4C92-8C6C-38B6E3EE56ED}">
  <a:tblStyle styleId="{9524D056-9454-4C92-8C6C-38B6E3EE56E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293"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2.fntdata"/><Relationship Id="rId4" Type="http://schemas.openxmlformats.org/officeDocument/2006/relationships/font" Target="fonts/font1.fntdata"/><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6033321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0b554333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0b554333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6225" y="501551"/>
            <a:ext cx="4868200" cy="15558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dirty="0" smtClean="0">
                <a:latin typeface="Varela Round"/>
                <a:ea typeface="Varela Round"/>
                <a:cs typeface="Varela Round"/>
                <a:sym typeface="Varela Round"/>
              </a:rPr>
              <a:t>In this unit we will be </a:t>
            </a:r>
            <a:r>
              <a:rPr lang="en-GB" sz="1200" dirty="0" smtClean="0">
                <a:latin typeface="Varela Round"/>
                <a:ea typeface="Varela Round"/>
                <a:cs typeface="Varela Round"/>
                <a:sym typeface="Varela Round"/>
              </a:rPr>
              <a:t>exploring the question ‘Who am I and what does it mean to belong?’  We will look at what it means to belong to something and how we show we belong.  We will look at belonging to the Christian community as well as exploring the Islamic and Jehovah Witness community.  We will be exploring the idea that communities can be religious and non-religious and that we can belong to more than one community at a time. </a:t>
            </a:r>
            <a:endParaRPr sz="1200" dirty="0">
              <a:latin typeface="Varela Round"/>
              <a:ea typeface="Varela Round"/>
              <a:cs typeface="Varela Round"/>
              <a:sym typeface="Varela Round"/>
            </a:endParaRPr>
          </a:p>
        </p:txBody>
      </p:sp>
      <p:sp>
        <p:nvSpPr>
          <p:cNvPr id="55" name="Google Shape;55;p13"/>
          <p:cNvSpPr/>
          <p:nvPr/>
        </p:nvSpPr>
        <p:spPr>
          <a:xfrm>
            <a:off x="347200" y="66025"/>
            <a:ext cx="4220500" cy="349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dirty="0" smtClean="0">
                <a:latin typeface="Permanent Marker"/>
                <a:ea typeface="Permanent Marker"/>
                <a:cs typeface="Permanent Marker"/>
                <a:sym typeface="Permanent Marker"/>
              </a:rPr>
              <a:t>RE – Who am I? What does it mean to belong?</a:t>
            </a:r>
            <a:endParaRPr sz="1200" b="1" dirty="0">
              <a:latin typeface="Permanent Marker"/>
              <a:ea typeface="Permanent Marker"/>
              <a:cs typeface="Permanent Marker"/>
              <a:sym typeface="Permanent Marker"/>
            </a:endParaRPr>
          </a:p>
        </p:txBody>
      </p:sp>
      <p:graphicFrame>
        <p:nvGraphicFramePr>
          <p:cNvPr id="56" name="Google Shape;56;p13"/>
          <p:cNvGraphicFramePr/>
          <p:nvPr>
            <p:extLst>
              <p:ext uri="{D42A27DB-BD31-4B8C-83A1-F6EECF244321}">
                <p14:modId xmlns:p14="http://schemas.microsoft.com/office/powerpoint/2010/main" val="566702146"/>
              </p:ext>
            </p:extLst>
          </p:nvPr>
        </p:nvGraphicFramePr>
        <p:xfrm>
          <a:off x="5095875" y="74900"/>
          <a:ext cx="3981449" cy="4674158"/>
        </p:xfrm>
        <a:graphic>
          <a:graphicData uri="http://schemas.openxmlformats.org/drawingml/2006/table">
            <a:tbl>
              <a:tblPr>
                <a:noFill/>
                <a:tableStyleId>{9524D056-9454-4C92-8C6C-38B6E3EE56ED}</a:tableStyleId>
              </a:tblPr>
              <a:tblGrid>
                <a:gridCol w="887532"/>
                <a:gridCol w="3093917"/>
              </a:tblGrid>
              <a:tr h="312034">
                <a:tc gridSpan="2">
                  <a:txBody>
                    <a:bodyPr/>
                    <a:lstStyle/>
                    <a:p>
                      <a:pPr marL="0" lvl="0" indent="0" algn="ctr" rtl="0">
                        <a:spcBef>
                          <a:spcPts val="0"/>
                        </a:spcBef>
                        <a:spcAft>
                          <a:spcPts val="0"/>
                        </a:spcAft>
                        <a:buNone/>
                      </a:pPr>
                      <a:r>
                        <a:rPr lang="en-GB" sz="1050" b="1" dirty="0">
                          <a:latin typeface="Permanent Marker"/>
                          <a:ea typeface="Permanent Marker"/>
                          <a:cs typeface="Permanent Marker"/>
                          <a:sym typeface="Permanent Marker"/>
                        </a:rPr>
                        <a:t>Key Vocabulary</a:t>
                      </a:r>
                      <a:endParaRPr sz="1050" b="1" dirty="0">
                        <a:latin typeface="Permanent Marker"/>
                        <a:ea typeface="Permanent Marker"/>
                        <a:cs typeface="Permanent Marker"/>
                        <a:sym typeface="Permanent Marker"/>
                      </a:endParaRPr>
                    </a:p>
                  </a:txBody>
                  <a:tcPr marL="91425" marR="91425" marT="91425" marB="91425">
                    <a:solidFill>
                      <a:srgbClr val="D9D2E9"/>
                    </a:solidFill>
                  </a:tcPr>
                </a:tc>
                <a:tc hMerge="1">
                  <a:txBody>
                    <a:bodyPr/>
                    <a:lstStyle/>
                    <a:p>
                      <a:pPr marL="0" lvl="0" indent="0" algn="ctr" rtl="0">
                        <a:spcBef>
                          <a:spcPts val="0"/>
                        </a:spcBef>
                        <a:spcAft>
                          <a:spcPts val="0"/>
                        </a:spcAft>
                        <a:buNone/>
                      </a:pPr>
                      <a:endParaRPr b="1" dirty="0">
                        <a:latin typeface="Permanent Marker"/>
                        <a:ea typeface="Permanent Marker"/>
                        <a:cs typeface="Permanent Marker"/>
                        <a:sym typeface="Permanent Marker"/>
                      </a:endParaRPr>
                    </a:p>
                  </a:txBody>
                  <a:tcPr marL="91425" marR="91425" marT="91425" marB="91425">
                    <a:solidFill>
                      <a:srgbClr val="D9D2E9"/>
                    </a:solidFill>
                  </a:tcPr>
                </a:tc>
              </a:tr>
              <a:tr h="582488">
                <a:tc>
                  <a:txBody>
                    <a:bodyPr/>
                    <a:lstStyle/>
                    <a:p>
                      <a:pPr marL="0" lvl="0" indent="0" algn="l" rtl="0">
                        <a:spcBef>
                          <a:spcPts val="0"/>
                        </a:spcBef>
                        <a:spcAft>
                          <a:spcPts val="0"/>
                        </a:spcAft>
                        <a:buNone/>
                      </a:pPr>
                      <a:r>
                        <a:rPr lang="en-GB" sz="1000" dirty="0" smtClean="0"/>
                        <a:t>Belonging</a:t>
                      </a:r>
                      <a:endParaRPr lang="en-GB" sz="1000" dirty="0" smtClean="0"/>
                    </a:p>
                  </a:txBody>
                  <a:tcPr marL="91425" marR="91425" marT="91425" marB="91425"/>
                </a:tc>
                <a:tc>
                  <a:txBody>
                    <a:bodyPr/>
                    <a:lstStyle/>
                    <a:p>
                      <a:r>
                        <a:rPr lang="en-GB" sz="1000" b="0" i="0" u="none" strike="noStrike" cap="none" dirty="0" smtClean="0">
                          <a:solidFill>
                            <a:srgbClr val="000000"/>
                          </a:solidFill>
                          <a:effectLst/>
                          <a:latin typeface="Arial"/>
                          <a:ea typeface="Arial"/>
                          <a:cs typeface="Arial"/>
                          <a:sym typeface="Arial"/>
                        </a:rPr>
                        <a:t>A sense of fitting in or feeling</a:t>
                      </a:r>
                      <a:r>
                        <a:rPr lang="en-GB" sz="1000" b="0" i="0" u="none" strike="noStrike" cap="none" baseline="0" dirty="0" smtClean="0">
                          <a:solidFill>
                            <a:srgbClr val="000000"/>
                          </a:solidFill>
                          <a:effectLst/>
                          <a:latin typeface="Arial"/>
                          <a:ea typeface="Arial"/>
                          <a:cs typeface="Arial"/>
                          <a:sym typeface="Arial"/>
                        </a:rPr>
                        <a:t> l</a:t>
                      </a:r>
                      <a:r>
                        <a:rPr lang="en-GB" sz="1000" b="0" i="0" u="none" strike="noStrike" cap="none" dirty="0" smtClean="0">
                          <a:solidFill>
                            <a:srgbClr val="000000"/>
                          </a:solidFill>
                          <a:effectLst/>
                          <a:latin typeface="Arial"/>
                          <a:ea typeface="Arial"/>
                          <a:cs typeface="Arial"/>
                          <a:sym typeface="Arial"/>
                        </a:rPr>
                        <a:t>ike you are an important</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member of something.</a:t>
                      </a:r>
                      <a:endParaRPr sz="1000" dirty="0"/>
                    </a:p>
                  </a:txBody>
                  <a:tcPr marL="91425" marR="91425" marT="91425" marB="91425"/>
                </a:tc>
              </a:tr>
              <a:tr h="443794">
                <a:tc>
                  <a:txBody>
                    <a:bodyPr/>
                    <a:lstStyle/>
                    <a:p>
                      <a:pPr marL="0" lvl="0" indent="0" algn="l" rtl="0">
                        <a:spcBef>
                          <a:spcPts val="0"/>
                        </a:spcBef>
                        <a:spcAft>
                          <a:spcPts val="0"/>
                        </a:spcAft>
                        <a:buNone/>
                      </a:pPr>
                      <a:r>
                        <a:rPr lang="en-GB" sz="1000" dirty="0" smtClean="0"/>
                        <a:t>Community</a:t>
                      </a:r>
                      <a:endParaRPr sz="1000" dirty="0"/>
                    </a:p>
                  </a:txBody>
                  <a:tcPr marL="91425" marR="91425" marT="91425" marB="91425"/>
                </a:tc>
                <a:tc>
                  <a:txBody>
                    <a:bodyPr/>
                    <a:lstStyle/>
                    <a:p>
                      <a:r>
                        <a:rPr lang="en-GB" sz="1000" b="0" i="0" u="none" strike="noStrike" cap="none" dirty="0" smtClean="0">
                          <a:solidFill>
                            <a:srgbClr val="000000"/>
                          </a:solidFill>
                          <a:effectLst/>
                          <a:latin typeface="Arial"/>
                          <a:ea typeface="Arial"/>
                          <a:cs typeface="Arial"/>
                          <a:sym typeface="Arial"/>
                        </a:rPr>
                        <a:t>A group of people who have</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something in common that brings  them together.</a:t>
                      </a:r>
                      <a:endParaRPr sz="1000" dirty="0"/>
                    </a:p>
                  </a:txBody>
                  <a:tcPr marL="91425" marR="91425" marT="91425" marB="91425"/>
                </a:tc>
              </a:tr>
              <a:tr h="305100">
                <a:tc>
                  <a:txBody>
                    <a:bodyPr/>
                    <a:lstStyle/>
                    <a:p>
                      <a:pPr marL="0" lvl="0" indent="0" algn="l" rtl="0">
                        <a:spcBef>
                          <a:spcPts val="0"/>
                        </a:spcBef>
                        <a:spcAft>
                          <a:spcPts val="0"/>
                        </a:spcAft>
                        <a:buNone/>
                      </a:pPr>
                      <a:r>
                        <a:rPr lang="en-GB" sz="1000" dirty="0" smtClean="0"/>
                        <a:t>Symbol</a:t>
                      </a:r>
                      <a:endParaRPr sz="1000" dirty="0"/>
                    </a:p>
                  </a:txBody>
                  <a:tcPr marL="91425" marR="91425" marT="91425" marB="91425"/>
                </a:tc>
                <a:tc>
                  <a:txBody>
                    <a:bodyPr/>
                    <a:lstStyle/>
                    <a:p>
                      <a:pPr marL="0" lvl="0" indent="0" algn="l" rtl="0">
                        <a:spcBef>
                          <a:spcPts val="0"/>
                        </a:spcBef>
                        <a:spcAft>
                          <a:spcPts val="0"/>
                        </a:spcAft>
                        <a:buNone/>
                      </a:pPr>
                      <a:r>
                        <a:rPr lang="en-GB" sz="1000" b="0" i="0" u="none" strike="noStrike" cap="none" dirty="0" smtClean="0">
                          <a:solidFill>
                            <a:srgbClr val="000000"/>
                          </a:solidFill>
                          <a:effectLst/>
                          <a:latin typeface="Arial"/>
                          <a:ea typeface="Arial"/>
                          <a:cs typeface="Arial"/>
                          <a:sym typeface="Arial"/>
                        </a:rPr>
                        <a:t>A shape, design or idea, used to  represent something.</a:t>
                      </a:r>
                      <a:endParaRPr sz="1000" dirty="0"/>
                    </a:p>
                  </a:txBody>
                  <a:tcPr marL="91425" marR="91425" marT="91425" marB="91425"/>
                </a:tc>
              </a:tr>
              <a:tr h="443794">
                <a:tc>
                  <a:txBody>
                    <a:bodyPr/>
                    <a:lstStyle/>
                    <a:p>
                      <a:pPr marL="0" lvl="0" indent="0" algn="l" rtl="0">
                        <a:spcBef>
                          <a:spcPts val="0"/>
                        </a:spcBef>
                        <a:spcAft>
                          <a:spcPts val="0"/>
                        </a:spcAft>
                        <a:buNone/>
                      </a:pPr>
                      <a:r>
                        <a:rPr lang="en-GB" sz="1000" dirty="0" smtClean="0"/>
                        <a:t>Christian</a:t>
                      </a:r>
                      <a:endParaRPr sz="1000" dirty="0"/>
                    </a:p>
                  </a:txBody>
                  <a:tcPr marL="91425" marR="91425" marT="91425" marB="91425"/>
                </a:tc>
                <a:tc>
                  <a:txBody>
                    <a:bodyPr/>
                    <a:lstStyle/>
                    <a:p>
                      <a:pPr marL="0" lvl="0" indent="0" algn="l" rtl="0">
                        <a:spcBef>
                          <a:spcPts val="0"/>
                        </a:spcBef>
                        <a:spcAft>
                          <a:spcPts val="0"/>
                        </a:spcAft>
                        <a:buNone/>
                      </a:pPr>
                      <a:r>
                        <a:rPr lang="en-GB" sz="1000" b="0" i="0" u="none" strike="noStrike" cap="none" dirty="0" smtClean="0">
                          <a:solidFill>
                            <a:srgbClr val="000000"/>
                          </a:solidFill>
                          <a:effectLst/>
                          <a:latin typeface="Arial"/>
                          <a:ea typeface="Arial"/>
                          <a:cs typeface="Arial"/>
                          <a:sym typeface="Arial"/>
                        </a:rPr>
                        <a:t>People who believe that Jesus was the  son of God. They practise Christianity. </a:t>
                      </a:r>
                      <a:endParaRPr sz="1000" dirty="0"/>
                    </a:p>
                  </a:txBody>
                  <a:tcPr marL="91425" marR="91425" marT="91425" marB="91425"/>
                </a:tc>
              </a:tr>
              <a:tr h="443794">
                <a:tc>
                  <a:txBody>
                    <a:bodyPr/>
                    <a:lstStyle/>
                    <a:p>
                      <a:pPr marL="0" lvl="0" indent="0" algn="l" rtl="0">
                        <a:spcBef>
                          <a:spcPts val="0"/>
                        </a:spcBef>
                        <a:spcAft>
                          <a:spcPts val="0"/>
                        </a:spcAft>
                        <a:buNone/>
                      </a:pPr>
                      <a:r>
                        <a:rPr lang="en-GB" sz="1000" dirty="0" smtClean="0"/>
                        <a:t>Muslim</a:t>
                      </a:r>
                      <a:endParaRPr sz="1000" dirty="0"/>
                    </a:p>
                  </a:txBody>
                  <a:tcPr marL="91425" marR="91425" marT="91425" marB="91425"/>
                </a:tc>
                <a:tc>
                  <a:txBody>
                    <a:bodyPr/>
                    <a:lstStyle/>
                    <a:p>
                      <a:pPr marL="0" lvl="0" indent="0" algn="l" rtl="0">
                        <a:spcBef>
                          <a:spcPts val="0"/>
                        </a:spcBef>
                        <a:spcAft>
                          <a:spcPts val="0"/>
                        </a:spcAft>
                        <a:buNone/>
                      </a:pPr>
                      <a:r>
                        <a:rPr lang="en-GB" sz="1000" b="0" i="0" u="none" strike="noStrike" cap="none" dirty="0" smtClean="0">
                          <a:solidFill>
                            <a:srgbClr val="000000"/>
                          </a:solidFill>
                          <a:effectLst/>
                          <a:latin typeface="Arial"/>
                          <a:ea typeface="Arial"/>
                          <a:cs typeface="Arial"/>
                          <a:sym typeface="Arial"/>
                        </a:rPr>
                        <a:t>Someone who believes in Islam and  lives according to</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its rules.</a:t>
                      </a:r>
                      <a:endParaRPr sz="1000" dirty="0"/>
                    </a:p>
                  </a:txBody>
                  <a:tcPr marL="91425" marR="91425" marT="91425" marB="91425"/>
                </a:tc>
              </a:tr>
              <a:tr h="443794">
                <a:tc>
                  <a:txBody>
                    <a:bodyPr/>
                    <a:lstStyle/>
                    <a:p>
                      <a:pPr marL="0" lvl="0" indent="0" algn="l" rtl="0">
                        <a:spcBef>
                          <a:spcPts val="0"/>
                        </a:spcBef>
                        <a:spcAft>
                          <a:spcPts val="0"/>
                        </a:spcAft>
                        <a:buNone/>
                      </a:pPr>
                      <a:r>
                        <a:rPr lang="en-GB" sz="1000" dirty="0" smtClean="0"/>
                        <a:t>Valuable</a:t>
                      </a:r>
                      <a:endParaRPr sz="1000" dirty="0"/>
                    </a:p>
                  </a:txBody>
                  <a:tcPr marL="91425" marR="91425" marT="91425" marB="91425"/>
                </a:tc>
                <a:tc>
                  <a:txBody>
                    <a:bodyPr/>
                    <a:lstStyle/>
                    <a:p>
                      <a:r>
                        <a:rPr lang="en-GB" sz="1000" b="0" i="0" u="none" strike="noStrike" cap="none" dirty="0" smtClean="0">
                          <a:solidFill>
                            <a:srgbClr val="000000"/>
                          </a:solidFill>
                          <a:effectLst/>
                          <a:latin typeface="Arial"/>
                          <a:ea typeface="Arial"/>
                          <a:cs typeface="Arial"/>
                          <a:sym typeface="Arial"/>
                        </a:rPr>
                        <a:t>A word used to describe</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someone or something who is</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important and appreciated.</a:t>
                      </a:r>
                      <a:endParaRPr sz="1000" dirty="0"/>
                    </a:p>
                  </a:txBody>
                  <a:tcPr marL="91425" marR="91425" marT="91425" marB="91425"/>
                </a:tc>
              </a:tr>
              <a:tr h="305100">
                <a:tc>
                  <a:txBody>
                    <a:bodyPr/>
                    <a:lstStyle/>
                    <a:p>
                      <a:pPr marL="0" lvl="0" indent="0" algn="l" rtl="0">
                        <a:spcBef>
                          <a:spcPts val="0"/>
                        </a:spcBef>
                        <a:spcAft>
                          <a:spcPts val="0"/>
                        </a:spcAft>
                        <a:buNone/>
                      </a:pPr>
                      <a:r>
                        <a:rPr lang="en-GB" sz="1000" dirty="0" smtClean="0"/>
                        <a:t>Ceremony</a:t>
                      </a:r>
                      <a:endParaRPr sz="1000" dirty="0"/>
                    </a:p>
                  </a:txBody>
                  <a:tcPr marL="91425" marR="91425" marT="91425" marB="91425"/>
                </a:tc>
                <a:tc>
                  <a:txBody>
                    <a:bodyPr/>
                    <a:lstStyle/>
                    <a:p>
                      <a:pPr marL="0" lvl="0" indent="0" algn="l" rtl="0">
                        <a:spcBef>
                          <a:spcPts val="0"/>
                        </a:spcBef>
                        <a:spcAft>
                          <a:spcPts val="0"/>
                        </a:spcAft>
                        <a:buNone/>
                      </a:pPr>
                      <a:r>
                        <a:rPr lang="en-GB" sz="1000" b="0" i="0" u="none" strike="noStrike" cap="none" dirty="0" smtClean="0">
                          <a:solidFill>
                            <a:srgbClr val="000000"/>
                          </a:solidFill>
                          <a:effectLst/>
                          <a:latin typeface="Arial"/>
                          <a:ea typeface="Arial"/>
                          <a:cs typeface="Arial"/>
                          <a:sym typeface="Arial"/>
                        </a:rPr>
                        <a:t>A formal event such as a wedding,</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christening or</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baptism. </a:t>
                      </a:r>
                      <a:endParaRPr sz="1000" dirty="0"/>
                    </a:p>
                  </a:txBody>
                  <a:tcPr marL="91425" marR="91425" marT="91425" marB="91425"/>
                </a:tc>
              </a:tr>
              <a:tr h="305100">
                <a:tc>
                  <a:txBody>
                    <a:bodyPr/>
                    <a:lstStyle/>
                    <a:p>
                      <a:pPr marL="0" lvl="0" indent="0" algn="l" rtl="0">
                        <a:spcBef>
                          <a:spcPts val="0"/>
                        </a:spcBef>
                        <a:spcAft>
                          <a:spcPts val="0"/>
                        </a:spcAft>
                        <a:buNone/>
                      </a:pPr>
                      <a:r>
                        <a:rPr lang="en-GB" sz="1000" dirty="0" smtClean="0"/>
                        <a:t>Wedding</a:t>
                      </a:r>
                      <a:endParaRPr sz="1000" dirty="0"/>
                    </a:p>
                  </a:txBody>
                  <a:tcPr marL="91425" marR="91425" marT="91425" marB="91425"/>
                </a:tc>
                <a:tc>
                  <a:txBody>
                    <a:bodyPr/>
                    <a:lstStyle/>
                    <a:p>
                      <a:pPr marL="0" lvl="0" indent="0" algn="l" rtl="0">
                        <a:spcBef>
                          <a:spcPts val="0"/>
                        </a:spcBef>
                        <a:spcAft>
                          <a:spcPts val="0"/>
                        </a:spcAft>
                        <a:buNone/>
                      </a:pPr>
                      <a:r>
                        <a:rPr lang="en-GB" sz="1000" b="0" i="0" u="none" strike="noStrike" cap="none" dirty="0" smtClean="0">
                          <a:solidFill>
                            <a:srgbClr val="000000"/>
                          </a:solidFill>
                          <a:effectLst/>
                          <a:latin typeface="Arial"/>
                          <a:ea typeface="Arial"/>
                          <a:cs typeface="Arial"/>
                          <a:sym typeface="Arial"/>
                        </a:rPr>
                        <a:t>The act of marrying someone.</a:t>
                      </a:r>
                      <a:endParaRPr sz="1000" dirty="0"/>
                    </a:p>
                  </a:txBody>
                  <a:tcPr marL="91425" marR="91425" marT="91425" marB="91425"/>
                </a:tc>
              </a:tr>
              <a:tr h="443794">
                <a:tc>
                  <a:txBody>
                    <a:bodyPr/>
                    <a:lstStyle/>
                    <a:p>
                      <a:pPr marL="0" lvl="0" indent="0" algn="l" rtl="0">
                        <a:spcBef>
                          <a:spcPts val="0"/>
                        </a:spcBef>
                        <a:spcAft>
                          <a:spcPts val="0"/>
                        </a:spcAft>
                        <a:buNone/>
                      </a:pPr>
                      <a:r>
                        <a:rPr lang="en-GB" sz="1000" dirty="0" smtClean="0"/>
                        <a:t>Promise</a:t>
                      </a:r>
                      <a:endParaRPr sz="1000" dirty="0"/>
                    </a:p>
                  </a:txBody>
                  <a:tcPr marL="91425" marR="91425" marT="91425" marB="91425"/>
                </a:tc>
                <a:tc>
                  <a:txBody>
                    <a:bodyPr/>
                    <a:lstStyle/>
                    <a:p>
                      <a:pPr marL="0" lvl="0" indent="0" algn="l" rtl="0">
                        <a:spcBef>
                          <a:spcPts val="0"/>
                        </a:spcBef>
                        <a:spcAft>
                          <a:spcPts val="0"/>
                        </a:spcAft>
                        <a:buNone/>
                      </a:pPr>
                      <a:r>
                        <a:rPr lang="en-GB" sz="1000" b="0" i="0" u="none" strike="noStrike" cap="none" dirty="0" smtClean="0">
                          <a:solidFill>
                            <a:srgbClr val="000000"/>
                          </a:solidFill>
                          <a:effectLst/>
                          <a:latin typeface="Arial"/>
                          <a:ea typeface="Arial"/>
                          <a:cs typeface="Arial"/>
                          <a:sym typeface="Arial"/>
                        </a:rPr>
                        <a:t>A statement made to a person that  says that they will</a:t>
                      </a:r>
                      <a:r>
                        <a:rPr lang="en-GB" sz="1000" b="0" i="0" u="none" strike="noStrike" cap="none" baseline="0" dirty="0" smtClean="0">
                          <a:solidFill>
                            <a:srgbClr val="000000"/>
                          </a:solidFill>
                          <a:effectLst/>
                          <a:latin typeface="Arial"/>
                          <a:ea typeface="Arial"/>
                          <a:cs typeface="Arial"/>
                          <a:sym typeface="Arial"/>
                        </a:rPr>
                        <a:t> </a:t>
                      </a:r>
                      <a:r>
                        <a:rPr lang="en-GB" sz="1000" b="0" i="0" u="none" strike="noStrike" cap="none" dirty="0" smtClean="0">
                          <a:solidFill>
                            <a:srgbClr val="000000"/>
                          </a:solidFill>
                          <a:effectLst/>
                          <a:latin typeface="Arial"/>
                          <a:ea typeface="Arial"/>
                          <a:cs typeface="Arial"/>
                          <a:sym typeface="Arial"/>
                        </a:rPr>
                        <a:t>definitely do  something or give something.</a:t>
                      </a:r>
                      <a:endParaRPr sz="1000" dirty="0"/>
                    </a:p>
                  </a:txBody>
                  <a:tcPr marL="91425" marR="91425" marT="91425" marB="91425"/>
                </a:tc>
              </a:tr>
            </a:tbl>
          </a:graphicData>
        </a:graphic>
      </p:graphicFrame>
      <p:sp>
        <p:nvSpPr>
          <p:cNvPr id="57" name="Google Shape;57;p13"/>
          <p:cNvSpPr txBox="1"/>
          <p:nvPr/>
        </p:nvSpPr>
        <p:spPr>
          <a:xfrm>
            <a:off x="509587" y="1935634"/>
            <a:ext cx="3895725" cy="1102841"/>
          </a:xfrm>
          <a:prstGeom prst="rect">
            <a:avLst/>
          </a:prstGeom>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t" anchorCtr="0">
            <a:noAutofit/>
          </a:bodyPr>
          <a:lstStyle/>
          <a:p>
            <a:pPr marL="0" lvl="0" indent="0" algn="l" rtl="0">
              <a:spcBef>
                <a:spcPts val="0"/>
              </a:spcBef>
              <a:spcAft>
                <a:spcPts val="0"/>
              </a:spcAft>
              <a:buNone/>
            </a:pPr>
            <a:r>
              <a:rPr lang="en-GB" sz="1200" b="1" u="sng" dirty="0">
                <a:latin typeface="Varela Round"/>
                <a:ea typeface="Varela Round"/>
                <a:cs typeface="Varela Round"/>
                <a:sym typeface="Varela Round"/>
              </a:rPr>
              <a:t>Questions to think </a:t>
            </a:r>
            <a:r>
              <a:rPr lang="en-GB" sz="1200" b="1" u="sng" dirty="0" smtClean="0">
                <a:latin typeface="Varela Round"/>
                <a:ea typeface="Varela Round"/>
                <a:cs typeface="Varela Round"/>
                <a:sym typeface="Varela Round"/>
              </a:rPr>
              <a:t>about</a:t>
            </a:r>
            <a:endParaRPr sz="1200" b="1" u="sng" dirty="0">
              <a:latin typeface="Varela Round"/>
              <a:ea typeface="Varela Round"/>
              <a:cs typeface="Varela Round"/>
              <a:sym typeface="Varela Round"/>
            </a:endParaRPr>
          </a:p>
          <a:p>
            <a:pPr marL="457200" lvl="0" indent="-317500" algn="l" rtl="0">
              <a:spcBef>
                <a:spcPts val="0"/>
              </a:spcBef>
              <a:spcAft>
                <a:spcPts val="0"/>
              </a:spcAft>
              <a:buSzPts val="1400"/>
              <a:buFont typeface="Varela Round"/>
              <a:buChar char="●"/>
            </a:pPr>
            <a:r>
              <a:rPr lang="en-GB" sz="1200" dirty="0" smtClean="0">
                <a:latin typeface="Varela Round"/>
                <a:ea typeface="Varela Round"/>
                <a:cs typeface="Varela Round"/>
                <a:sym typeface="Varela Round"/>
              </a:rPr>
              <a:t>Who am </a:t>
            </a:r>
            <a:r>
              <a:rPr lang="en-GB" sz="1200" dirty="0" smtClean="0">
                <a:latin typeface="Varela Round"/>
                <a:ea typeface="Varela Round"/>
                <a:cs typeface="Varela Round"/>
                <a:sym typeface="Varela Round"/>
              </a:rPr>
              <a:t>I?</a:t>
            </a:r>
            <a:endParaRPr lang="en-GB" sz="1200" dirty="0" smtClean="0">
              <a:latin typeface="Varela Round"/>
              <a:ea typeface="Varela Round"/>
              <a:cs typeface="Varela Round"/>
              <a:sym typeface="Varela Round"/>
            </a:endParaRPr>
          </a:p>
          <a:p>
            <a:pPr marL="457200" lvl="0" indent="-317500" algn="l" rtl="0">
              <a:spcBef>
                <a:spcPts val="0"/>
              </a:spcBef>
              <a:spcAft>
                <a:spcPts val="0"/>
              </a:spcAft>
              <a:buSzPts val="1400"/>
              <a:buFont typeface="Varela Round"/>
              <a:buChar char="●"/>
            </a:pPr>
            <a:r>
              <a:rPr lang="en-GB" sz="1200" dirty="0" smtClean="0">
                <a:latin typeface="Varela Round"/>
                <a:ea typeface="Varela Round"/>
                <a:cs typeface="Varela Round"/>
                <a:sym typeface="Varela Round"/>
              </a:rPr>
              <a:t>What does it mean to belong</a:t>
            </a:r>
            <a:r>
              <a:rPr lang="en-GB" sz="1200" dirty="0" smtClean="0">
                <a:latin typeface="Varela Round"/>
                <a:ea typeface="Varela Round"/>
                <a:cs typeface="Varela Round"/>
                <a:sym typeface="Varela Round"/>
              </a:rPr>
              <a:t>?</a:t>
            </a:r>
            <a:endParaRPr lang="en-GB" sz="1200" dirty="0" smtClean="0">
              <a:latin typeface="Varela Round"/>
              <a:ea typeface="Varela Round"/>
              <a:cs typeface="Varela Round"/>
              <a:sym typeface="Varela Round"/>
            </a:endParaRPr>
          </a:p>
          <a:p>
            <a:pPr marL="457200" lvl="0" indent="-317500" algn="l" rtl="0">
              <a:spcBef>
                <a:spcPts val="0"/>
              </a:spcBef>
              <a:spcAft>
                <a:spcPts val="0"/>
              </a:spcAft>
              <a:buSzPts val="1400"/>
              <a:buFont typeface="Varela Round"/>
              <a:buChar char="●"/>
            </a:pPr>
            <a:r>
              <a:rPr lang="en-GB" sz="1200" dirty="0" smtClean="0">
                <a:latin typeface="Varela Round"/>
                <a:ea typeface="Varela Round"/>
                <a:cs typeface="Varela Round"/>
                <a:sym typeface="Varela Round"/>
              </a:rPr>
              <a:t>How </a:t>
            </a:r>
            <a:r>
              <a:rPr lang="en-GB" sz="1200" dirty="0" smtClean="0">
                <a:latin typeface="Varela Round"/>
                <a:ea typeface="Varela Round"/>
                <a:cs typeface="Varela Round"/>
                <a:sym typeface="Varela Round"/>
              </a:rPr>
              <a:t>do people express their identify to show belonging</a:t>
            </a:r>
            <a:r>
              <a:rPr lang="en-GB" sz="1200" dirty="0" smtClean="0">
                <a:latin typeface="Varela Round"/>
                <a:ea typeface="Varela Round"/>
                <a:cs typeface="Varela Round"/>
                <a:sym typeface="Varela Round"/>
              </a:rPr>
              <a:t>?</a:t>
            </a:r>
            <a:endParaRPr sz="1200" dirty="0">
              <a:latin typeface="Varela Round"/>
              <a:ea typeface="Varela Round"/>
              <a:cs typeface="Varela Round"/>
              <a:sym typeface="Varela Round"/>
            </a:endParaRPr>
          </a:p>
          <a:p>
            <a:pPr marL="0" lvl="0" indent="0" algn="l" rtl="0">
              <a:spcBef>
                <a:spcPts val="0"/>
              </a:spcBef>
              <a:spcAft>
                <a:spcPts val="0"/>
              </a:spcAft>
              <a:buNone/>
            </a:pPr>
            <a:endParaRPr dirty="0">
              <a:latin typeface="Varela Round"/>
              <a:ea typeface="Varela Round"/>
              <a:cs typeface="Varela Round"/>
              <a:sym typeface="Varela Round"/>
            </a:endParaRPr>
          </a:p>
        </p:txBody>
      </p:sp>
      <p:pic>
        <p:nvPicPr>
          <p:cNvPr id="7" name="image3.png"/>
          <p:cNvPicPr/>
          <p:nvPr/>
        </p:nvPicPr>
        <p:blipFill>
          <a:blip r:embed="rId3"/>
          <a:srcRect/>
          <a:stretch>
            <a:fillRect/>
          </a:stretch>
        </p:blipFill>
        <p:spPr>
          <a:xfrm>
            <a:off x="98625" y="3115310"/>
            <a:ext cx="945833" cy="634048"/>
          </a:xfrm>
          <a:prstGeom prst="rect">
            <a:avLst/>
          </a:prstGeom>
          <a:ln/>
        </p:spPr>
      </p:pic>
      <p:pic>
        <p:nvPicPr>
          <p:cNvPr id="8" name="image1.png"/>
          <p:cNvPicPr/>
          <p:nvPr/>
        </p:nvPicPr>
        <p:blipFill>
          <a:blip r:embed="rId4"/>
          <a:srcRect/>
          <a:stretch>
            <a:fillRect/>
          </a:stretch>
        </p:blipFill>
        <p:spPr>
          <a:xfrm>
            <a:off x="56225" y="4227853"/>
            <a:ext cx="945833" cy="699770"/>
          </a:xfrm>
          <a:prstGeom prst="rect">
            <a:avLst/>
          </a:prstGeom>
          <a:ln/>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86815" y="3115310"/>
            <a:ext cx="1112520" cy="708660"/>
          </a:xfrm>
          <a:prstGeom prst="rect">
            <a:avLst/>
          </a:prstGeom>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5375" y="4227853"/>
            <a:ext cx="1203960" cy="746760"/>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57449" y="3115310"/>
            <a:ext cx="1464945" cy="1095009"/>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36670" y="4022454"/>
            <a:ext cx="1214944" cy="1110568"/>
          </a:xfrm>
          <a:prstGeom prst="rect">
            <a:avLst/>
          </a:prstGeom>
        </p:spPr>
      </p:pic>
      <p:sp>
        <p:nvSpPr>
          <p:cNvPr id="9" name="TextBox 8"/>
          <p:cNvSpPr txBox="1"/>
          <p:nvPr/>
        </p:nvSpPr>
        <p:spPr>
          <a:xfrm>
            <a:off x="3935875" y="3432334"/>
            <a:ext cx="958850" cy="246221"/>
          </a:xfrm>
          <a:prstGeom prst="rect">
            <a:avLst/>
          </a:prstGeom>
          <a:noFill/>
        </p:spPr>
        <p:txBody>
          <a:bodyPr wrap="square" rtlCol="0">
            <a:spAutoFit/>
          </a:bodyPr>
          <a:lstStyle/>
          <a:p>
            <a:pPr algn="ctr"/>
            <a:r>
              <a:rPr lang="en-GB" sz="1000" b="1" u="sng" dirty="0" smtClean="0"/>
              <a:t>Symbols</a:t>
            </a:r>
            <a:endParaRPr lang="en-GB" sz="1000" b="1" u="sng" dirty="0"/>
          </a:p>
        </p:txBody>
      </p:sp>
      <p:sp>
        <p:nvSpPr>
          <p:cNvPr id="14" name="TextBox 13"/>
          <p:cNvSpPr txBox="1"/>
          <p:nvPr/>
        </p:nvSpPr>
        <p:spPr>
          <a:xfrm>
            <a:off x="628650" y="3899343"/>
            <a:ext cx="1068705" cy="246221"/>
          </a:xfrm>
          <a:prstGeom prst="rect">
            <a:avLst/>
          </a:prstGeom>
          <a:noFill/>
        </p:spPr>
        <p:txBody>
          <a:bodyPr wrap="square" rtlCol="0">
            <a:spAutoFit/>
          </a:bodyPr>
          <a:lstStyle/>
          <a:p>
            <a:pPr algn="ctr"/>
            <a:r>
              <a:rPr lang="en-GB" sz="1000" b="1" u="sng" dirty="0" smtClean="0"/>
              <a:t>Communities</a:t>
            </a:r>
            <a:endParaRPr lang="en-GB" sz="1000" b="1" u="sng"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TotalTime>
  <Words>256</Words>
  <Application>Microsoft Office PowerPoint</Application>
  <PresentationFormat>On-screen Show (16:9)</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Varela Round</vt:lpstr>
      <vt:lpstr>Permanent Marker</vt:lpstr>
      <vt:lpstr>Simple Light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3408staff</dc:creator>
  <cp:lastModifiedBy>HP</cp:lastModifiedBy>
  <cp:revision>14</cp:revision>
  <dcterms:modified xsi:type="dcterms:W3CDTF">2023-09-17T08:43:50Z</dcterms:modified>
</cp:coreProperties>
</file>