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5143500" cx="9144000"/>
  <p:notesSz cx="6858000" cy="9144000"/>
  <p:embeddedFontLst>
    <p:embeddedFont>
      <p:font typeface="Varela Round"/>
      <p:regular r:id="rId8"/>
    </p:embeddedFont>
    <p:embeddedFont>
      <p:font typeface="Permanent Marker"/>
      <p:regular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BDD06DE-7FE6-49B1-81D3-40381F13A71A}">
  <a:tblStyle styleId="{CBDD06DE-7FE6-49B1-81D3-40381F13A7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PermanentMarker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VarelaRoun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0b5543331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0b5543331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bbc.co.uk/bitesize/topics/zyhp34j" TargetMode="External"/><Relationship Id="rId4" Type="http://schemas.openxmlformats.org/officeDocument/2006/relationships/hyperlink" Target="https://www.worldatlas.com/webimage/countrys/europe/itlandst.htm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67550"/>
            <a:ext cx="2949000" cy="25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Varela Round"/>
                <a:ea typeface="Varela Round"/>
                <a:cs typeface="Varela Round"/>
                <a:sym typeface="Varela Round"/>
              </a:rPr>
              <a:t>Important information</a:t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Human Features:                                                              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- Rome (Capital)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- Venice (City of Canals)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- Florence (City of the Renaissance)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- Milan (Fashion City)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- Pisa (Leaning Tower)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- Naples (City of Pizza)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- Italian Language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- Art (Michelangelo, Da Vinci)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7500" y="5750"/>
            <a:ext cx="6498000" cy="349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Permanent Marker"/>
                <a:ea typeface="Permanent Marker"/>
                <a:cs typeface="Permanent Marker"/>
                <a:sym typeface="Permanent Marker"/>
              </a:rPr>
              <a:t>GEOGRAPHY (ITALY)</a:t>
            </a:r>
            <a:endParaRPr b="1">
              <a:latin typeface="Permanent Marker"/>
              <a:ea typeface="Permanent Marker"/>
              <a:cs typeface="Permanent Marker"/>
              <a:sym typeface="Permanent Marker"/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6669175" y="-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{CBDD06DE-7FE6-49B1-81D3-40381F13A71A}</a:tableStyleId>
              </a:tblPr>
              <a:tblGrid>
                <a:gridCol w="2474825"/>
              </a:tblGrid>
              <a:tr h="4850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latin typeface="Permanent Marker"/>
                          <a:ea typeface="Permanent Marker"/>
                          <a:cs typeface="Permanent Marker"/>
                          <a:sym typeface="Permanent Marker"/>
                        </a:rPr>
                        <a:t>Key Vocabulary</a:t>
                      </a:r>
                      <a:endParaRPr b="1">
                        <a:latin typeface="Permanent Marker"/>
                        <a:ea typeface="Permanent Marker"/>
                        <a:cs typeface="Permanent Marker"/>
                        <a:sym typeface="Permanent Marker"/>
                      </a:endParaRPr>
                    </a:p>
                  </a:txBody>
                  <a:tcPr marT="91425" marB="91425" marR="91425" marL="91425">
                    <a:solidFill>
                      <a:srgbClr val="D9D2E9"/>
                    </a:solidFill>
                  </a:tcPr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Peninsula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Mediterranean Sea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Region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Continent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Biome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Climate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Population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82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Industry</a:t>
                      </a:r>
                      <a:r>
                        <a:rPr lang="en-GB" sz="1000">
                          <a:solidFill>
                            <a:schemeClr val="dk1"/>
                          </a:solidFill>
                        </a:rPr>
                        <a:t> 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-17500" y="2996550"/>
            <a:ext cx="63969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arela Round"/>
              <a:ea typeface="Varela Round"/>
              <a:cs typeface="Varela Round"/>
              <a:sym typeface="Varela Rou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Questions to think about</a:t>
            </a:r>
            <a:endParaRPr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Where is Italy located?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What is the shape of Italy?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Which countries surround Italy?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What are the physical features of Italy?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What are the main cities in Italy?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What are the main attractions in Italy?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What is unique about Italian art?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What is the Italian language?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-GB" sz="1200"/>
              <a:t>Why is tourism important to Italy?</a:t>
            </a:r>
            <a:endParaRPr sz="1200"/>
          </a:p>
        </p:txBody>
      </p:sp>
      <p:sp>
        <p:nvSpPr>
          <p:cNvPr id="58" name="Google Shape;58;p13"/>
          <p:cNvSpPr txBox="1"/>
          <p:nvPr/>
        </p:nvSpPr>
        <p:spPr>
          <a:xfrm>
            <a:off x="3526575" y="467550"/>
            <a:ext cx="30000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Physical Features: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- Appenine Mountains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- Po Valley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- Mount Etna (Active Volcano)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- Tuscan hills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- Lakes (Garda, Como, Maggiore)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- Coastlines (Adriatic, Tyrrhenian, Ionian)</a:t>
            </a:r>
            <a:endParaRPr sz="1200">
              <a:solidFill>
                <a:srgbClr val="3B3B3B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3B3B3B"/>
                </a:solidFill>
                <a:highlight>
                  <a:srgbClr val="FFFFFF"/>
                </a:highlight>
              </a:rPr>
              <a:t>- Islands (Sicily, Sardinia)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669175" y="3819800"/>
            <a:ext cx="30000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References:</a:t>
            </a:r>
            <a:r>
              <a:rPr lang="en-GB" sz="1200"/>
              <a:t> </a:t>
            </a:r>
            <a:r>
              <a:rPr lang="en-GB" sz="1200" u="sng">
                <a:solidFill>
                  <a:schemeClr val="hlink"/>
                </a:solidFill>
                <a:hlinkClick r:id="rId3"/>
              </a:rPr>
              <a:t>https://www.bbc.co.uk/bitesize/topics/zyhp34j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- </a:t>
            </a:r>
            <a:r>
              <a:rPr lang="en-GB" sz="1200" u="sng">
                <a:solidFill>
                  <a:schemeClr val="hlink"/>
                </a:solidFill>
                <a:hlinkClick r:id="rId4"/>
              </a:rPr>
              <a:t>https://www.worldatlas.com/webimage/countrys/europe/itlandst.htm</a:t>
            </a:r>
            <a:endParaRPr/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73600" y="1989975"/>
            <a:ext cx="1614686" cy="19104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