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embeddedFontLst>
    <p:embeddedFont>
      <p:font typeface="Varela Round"/>
      <p:regular r:id="rId8"/>
    </p:embeddedFont>
    <p:embeddedFont>
      <p:font typeface="Permanent Marker"/>
      <p:regular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CD2BDF2-BCF9-41F3-9569-5EC71047F10D}">
  <a:tblStyle styleId="{9CD2BDF2-BCF9-41F3-9569-5EC71047F10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PermanentMarker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VarelaRoun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40b5543331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40b5543331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0" y="467550"/>
            <a:ext cx="6396900" cy="25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Varela Round"/>
                <a:ea typeface="Varela Round"/>
                <a:cs typeface="Varela Round"/>
                <a:sym typeface="Varela Round"/>
              </a:rPr>
              <a:t>Important information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-17500" y="5750"/>
            <a:ext cx="6498000" cy="349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Permanent Marker"/>
                <a:ea typeface="Permanent Marker"/>
                <a:cs typeface="Permanent Marker"/>
                <a:sym typeface="Permanent Marker"/>
              </a:rPr>
              <a:t>Science (States of matter)</a:t>
            </a:r>
            <a:endParaRPr b="1">
              <a:latin typeface="Permanent Marker"/>
              <a:ea typeface="Permanent Marker"/>
              <a:cs typeface="Permanent Marker"/>
              <a:sym typeface="Permanent Marker"/>
            </a:endParaRPr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6669175" y="-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{9CD2BDF2-BCF9-41F3-9569-5EC71047F10D}</a:tableStyleId>
              </a:tblPr>
              <a:tblGrid>
                <a:gridCol w="2474825"/>
              </a:tblGrid>
              <a:tr h="5013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Permanent Marker"/>
                          <a:ea typeface="Permanent Marker"/>
                          <a:cs typeface="Permanent Marker"/>
                          <a:sym typeface="Permanent Marker"/>
                        </a:rPr>
                        <a:t>Key Vocabulary</a:t>
                      </a:r>
                      <a:endParaRPr b="1">
                        <a:latin typeface="Permanent Marker"/>
                        <a:ea typeface="Permanent Marker"/>
                        <a:cs typeface="Permanent Marker"/>
                        <a:sym typeface="Permanent Marker"/>
                      </a:endParaRPr>
                    </a:p>
                  </a:txBody>
                  <a:tcPr marT="91425" marB="91425" marR="91425" marL="91425">
                    <a:solidFill>
                      <a:srgbClr val="D9D2E9"/>
                    </a:solidFill>
                  </a:tcPr>
                </a:tc>
              </a:tr>
              <a:tr h="779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Thermometer - an instrument that measures temperature in degrees Celsius (°C) or Fahrenheit (°F)</a:t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4796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Melting Point  - the point where a solid melts and forms a liquid when heated</a:t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4796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Freezing Point- the point where a liquid freezes and forms a solid when cooled</a:t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6295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Boiling</a:t>
                      </a:r>
                      <a:r>
                        <a:rPr lang="en-GB" sz="900"/>
                        <a:t> Point - the point where a liquid evaporates and forms a gas when heated</a:t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4796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Solid - state of matter that holds its form and shape</a:t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4796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Liquid - state of matter which flows and forms a pool</a:t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4796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Gas - state of matter which flows, can spread out and can be squashed</a:t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4796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Evaporation - the process where a liquid turns into a gas when heated</a:t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355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Particles - one very small part of matter</a:t>
                      </a:r>
                      <a:endParaRPr sz="9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57" name="Google Shape;57;p13"/>
          <p:cNvSpPr txBox="1"/>
          <p:nvPr/>
        </p:nvSpPr>
        <p:spPr>
          <a:xfrm>
            <a:off x="0" y="3864500"/>
            <a:ext cx="6396900" cy="197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Varela Round"/>
                <a:ea typeface="Varela Round"/>
                <a:cs typeface="Varela Round"/>
                <a:sym typeface="Varela Round"/>
              </a:rPr>
              <a:t>Questions to think about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/>
              <a:t>Can I compare and group the 3 different states of matter?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/>
              <a:t>Can I explain how particles behave in solids, liquids and gases?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/>
              <a:t>Can</a:t>
            </a:r>
            <a:r>
              <a:rPr lang="en-GB" sz="1000"/>
              <a:t> I identify different melting points?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/>
              <a:t>Can I explain what evaporation and condensation is?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/>
              <a:t>Can I explain what happens during the water cycle?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/>
              <a:t>Can I identify </a:t>
            </a:r>
            <a:r>
              <a:rPr lang="en-GB" sz="1000"/>
              <a:t>different</a:t>
            </a:r>
            <a:r>
              <a:rPr lang="en-GB" sz="1000"/>
              <a:t> boiling and melting points?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 rotWithShape="1">
          <a:blip r:embed="rId3">
            <a:alphaModFix/>
          </a:blip>
          <a:srcRect b="8604" l="28934" r="25000" t="28407"/>
          <a:stretch/>
        </p:blipFill>
        <p:spPr>
          <a:xfrm>
            <a:off x="1963650" y="467550"/>
            <a:ext cx="4516848" cy="33612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9" name="Google Shape;59;p13"/>
          <p:cNvGraphicFramePr/>
          <p:nvPr/>
        </p:nvGraphicFramePr>
        <p:xfrm>
          <a:off x="3828700" y="3864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{9CD2BDF2-BCF9-41F3-9569-5EC71047F10D}</a:tableStyleId>
              </a:tblPr>
              <a:tblGrid>
                <a:gridCol w="2840475"/>
              </a:tblGrid>
              <a:tr h="375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Condensation - the process where a gas forms a liquid when cooled</a:t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375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Water Vapour - the name of water as a gas</a:t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375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Substance - the material, or matter, of which something is made</a:t>
                      </a:r>
                      <a:endParaRPr sz="9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