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F97294-2347-42FC-A2C1-DC8ADD372088}">
  <a:tblStyle styleId="{2AF97294-2347-42FC-A2C1-DC8ADD3720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67550"/>
            <a:ext cx="63969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Key Phrases and Questions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388925" y="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Ukrainian - Spring term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140650" y="808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{2AF97294-2347-42FC-A2C1-DC8ADD372088}</a:tableStyleId>
              </a:tblPr>
              <a:tblGrid>
                <a:gridCol w="2957500"/>
                <a:gridCol w="2957500"/>
                <a:gridCol w="2957500"/>
              </a:tblGrid>
              <a:tr h="38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Hello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П</a:t>
                      </a:r>
                      <a:r>
                        <a:rPr lang="en-GB" sz="1300"/>
                        <a:t>ривіт 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Pryvit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Good Morning 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доброго ранку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Dobroho Ranku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Good Afternoon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доброго дня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Dobroho Dnya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Good Evening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добрий вечір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Dobryy Vechir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Hello my name is…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Привіт! Мене звати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Pryvit Mene Zvaty</a:t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38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What is your name?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Як вас звати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Yak vas zvaty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1015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How are </a:t>
                      </a:r>
                      <a:r>
                        <a:rPr lang="en-GB" sz="1300"/>
                        <a:t>you feeling?</a:t>
                      </a:r>
                      <a:endParaRPr sz="13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як ти почуваєшся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Yak ty pochuvayeshsya</a:t>
                      </a:r>
                      <a:endParaRPr sz="1100">
                        <a:solidFill>
                          <a:srgbClr val="70757A"/>
                        </a:solidFill>
                        <a:highlight>
                          <a:srgbClr val="F8F9FA"/>
                        </a:highlight>
                      </a:endParaRPr>
                    </a:p>
                    <a:p>
                      <a:pPr indent="0" lvl="0" marL="0" marR="2540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70757A"/>
                        </a:solidFill>
                        <a:highlight>
                          <a:srgbClr val="F8F9FA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70757A"/>
                        </a:solidFill>
                        <a:highlight>
                          <a:srgbClr val="F8F9FA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5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G</a:t>
                      </a:r>
                      <a:r>
                        <a:rPr lang="en-GB" sz="1300"/>
                        <a:t>oodbye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до побачення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Do pobachennya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45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See you tomorrow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/>
                        <a:t>Побачимось завтра</a:t>
                      </a:r>
                      <a:endParaRPr sz="13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chemeClr val="dk1"/>
                          </a:solidFill>
                        </a:rPr>
                        <a:t>Pobachymosʹ zavtra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